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7"/>
  </p:normalViewPr>
  <p:slideViewPr>
    <p:cSldViewPr>
      <p:cViewPr varScale="1">
        <p:scale>
          <a:sx n="159" d="100"/>
          <a:sy n="159" d="100"/>
        </p:scale>
        <p:origin x="8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op-Pattern_Final-5-RGB-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21" y="1414162"/>
            <a:ext cx="8792364" cy="4667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925" y="1770548"/>
            <a:ext cx="7772400" cy="2387600"/>
          </a:xfrm>
        </p:spPr>
        <p:txBody>
          <a:bodyPr anchor="t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lang="en-US" sz="45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347241" y="6311238"/>
            <a:ext cx="3970116" cy="344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811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op-Pattern_Final-5-RGB-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2" y="1225204"/>
            <a:ext cx="8784678" cy="4663622"/>
          </a:xfrm>
          <a:prstGeom prst="rect">
            <a:avLst/>
          </a:prstGeom>
        </p:spPr>
      </p:pic>
      <p:pic>
        <p:nvPicPr>
          <p:cNvPr id="9" name="Picture 8" descr="Crop-Pattern_Final-5-RGB-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2" y="1413352"/>
            <a:ext cx="8784678" cy="4663622"/>
          </a:xfrm>
          <a:prstGeom prst="rect">
            <a:avLst/>
          </a:prstGeom>
        </p:spPr>
      </p:pic>
      <p:sp>
        <p:nvSpPr>
          <p:cNvPr id="12" name="Shape 43"/>
          <p:cNvSpPr/>
          <p:nvPr userDrawn="1"/>
        </p:nvSpPr>
        <p:spPr>
          <a:xfrm>
            <a:off x="643728" y="1529220"/>
            <a:ext cx="7933536" cy="21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925" y="1770548"/>
            <a:ext cx="7772400" cy="2387600"/>
          </a:xfrm>
        </p:spPr>
        <p:txBody>
          <a:bodyPr anchor="t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lang="en-US" sz="45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47241" y="6311238"/>
            <a:ext cx="3970116" cy="344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8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20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558476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Page </a:t>
            </a:r>
            <a:fld id="{4D42EA9E-67C9-4C87-932C-8F489DA21F6E}" type="slidenum">
              <a:rPr lang="en-GB" sz="1000" b="1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pPr>
                <a:lnSpc>
                  <a:spcPct val="114000"/>
                </a:lnSpc>
                <a:buSzPct val="25000"/>
                <a:buFont typeface="Arial" panose="020B0604020202020204" pitchFamily="34" charset="0"/>
                <a:buNone/>
              </a:pPr>
              <a:t>‹#›</a:t>
            </a:fld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268764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MTS</a:t>
            </a:r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5" name="Straight Arrow Connector 4"/>
          <p:cNvCxnSpPr/>
          <p:nvPr userDrawn="1"/>
        </p:nvCxnSpPr>
        <p:spPr>
          <a:xfrm flipV="1">
            <a:off x="184727" y="6061364"/>
            <a:ext cx="8774546" cy="2"/>
          </a:xfrm>
          <a:prstGeom prst="straightConnector1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60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20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6202C"/>
                </a:solidFill>
              </a:defRPr>
            </a:lvl2pPr>
            <a:lvl3pPr>
              <a:defRPr lang="en-US" sz="1600" kern="1200" dirty="0">
                <a:solidFill>
                  <a:srgbClr val="1620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1813" indent="-265113">
              <a:defRPr/>
            </a:lvl4pPr>
            <a:lvl5pPr marL="531813" indent="-26511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531813" lvl="2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531813" lvl="2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558476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Page </a:t>
            </a:r>
            <a:fld id="{4D42EA9E-67C9-4C87-932C-8F489DA21F6E}" type="slidenum">
              <a:rPr lang="en-GB" sz="1000" b="1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pPr>
                <a:lnSpc>
                  <a:spcPct val="114000"/>
                </a:lnSpc>
                <a:buSzPct val="25000"/>
                <a:buFont typeface="Arial" panose="020B0604020202020204" pitchFamily="34" charset="0"/>
                <a:buNone/>
              </a:pPr>
              <a:t>‹#›</a:t>
            </a:fld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268764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MTS</a:t>
            </a:r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 userDrawn="1"/>
        </p:nvCxnSpPr>
        <p:spPr>
          <a:xfrm flipV="1">
            <a:off x="184727" y="6061364"/>
            <a:ext cx="8774546" cy="2"/>
          </a:xfrm>
          <a:prstGeom prst="straightConnector1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203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op-Pattern_Final-5-RGB-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21" y="1414162"/>
            <a:ext cx="8792364" cy="466770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52287" y="1829435"/>
            <a:ext cx="4757759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Clr>
                <a:srgbClr val="6988AA"/>
              </a:buClr>
              <a:buSzPct val="25000"/>
              <a:buFont typeface="Arial"/>
              <a:buNone/>
            </a:pPr>
            <a:r>
              <a:rPr lang="en-GB" sz="1700" b="1" dirty="0">
                <a:solidFill>
                  <a:srgbClr val="6988AA"/>
                </a:solidFill>
                <a:latin typeface="Arial"/>
                <a:ea typeface="Arial"/>
                <a:cs typeface="Arial"/>
                <a:sym typeface="Arial"/>
              </a:rPr>
              <a:t>Contact us:</a:t>
            </a:r>
            <a:endParaRPr lang="en-GB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47241" y="6311238"/>
            <a:ext cx="3970116" cy="344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47700" y="2180354"/>
            <a:ext cx="3390900" cy="1655763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  <a:lvl2pPr>
              <a:defRPr sz="1800" b="0">
                <a:solidFill>
                  <a:schemeClr val="bg1"/>
                </a:solidFill>
              </a:defRPr>
            </a:lvl2pPr>
            <a:lvl3pPr>
              <a:defRPr sz="1800" b="0">
                <a:solidFill>
                  <a:schemeClr val="bg1"/>
                </a:solidFill>
              </a:defRPr>
            </a:lvl3pPr>
            <a:lvl4pPr>
              <a:defRPr sz="1800" b="0">
                <a:solidFill>
                  <a:schemeClr val="bg1"/>
                </a:solidFill>
              </a:defRPr>
            </a:lvl4pPr>
            <a:lvl5pPr>
              <a:defRPr sz="18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Email, telephone, website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49112" y="4267205"/>
            <a:ext cx="7902222" cy="1561625"/>
          </a:xfrm>
        </p:spPr>
        <p:txBody>
          <a:bodyPr anchor="b"/>
          <a:lstStyle>
            <a:lvl1pPr>
              <a:defRPr sz="600" b="0">
                <a:solidFill>
                  <a:schemeClr val="bg1"/>
                </a:solidFill>
              </a:defRPr>
            </a:lvl1pPr>
            <a:lvl2pPr>
              <a:defRPr sz="1800" b="0">
                <a:solidFill>
                  <a:schemeClr val="bg1"/>
                </a:solidFill>
              </a:defRPr>
            </a:lvl2pPr>
            <a:lvl3pPr>
              <a:defRPr sz="1800" b="0">
                <a:solidFill>
                  <a:schemeClr val="bg1"/>
                </a:solidFill>
              </a:defRPr>
            </a:lvl3pPr>
            <a:lvl4pPr>
              <a:defRPr sz="1800" b="0">
                <a:solidFill>
                  <a:schemeClr val="bg1"/>
                </a:solidFill>
              </a:defRPr>
            </a:lvl4pPr>
            <a:lvl5pPr>
              <a:defRPr sz="18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Disclaimer</a:t>
            </a:r>
          </a:p>
        </p:txBody>
      </p:sp>
    </p:spTree>
    <p:extLst>
      <p:ext uri="{BB962C8B-B14F-4D97-AF65-F5344CB8AC3E}">
        <p14:creationId xmlns:p14="http://schemas.microsoft.com/office/powerpoint/2010/main" val="3342153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684000"/>
            <a:ext cx="5940000" cy="504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35100" y="6354000"/>
            <a:ext cx="1524000" cy="144000"/>
          </a:xfrm>
          <a:prstGeom prst="rect">
            <a:avLst/>
          </a:prstGeom>
        </p:spPr>
        <p:txBody>
          <a:bodyPr/>
          <a:lstStyle/>
          <a:p>
            <a:fld id="{C2E87A0A-248A-4C02-AEC7-50161C1C681E}" type="datetime3">
              <a:rPr lang="en-US">
                <a:solidFill>
                  <a:srgbClr val="16202C"/>
                </a:solidFill>
              </a:rPr>
              <a:pPr/>
              <a:t>9 February 2017</a:t>
            </a:fld>
            <a:endParaRPr lang="en-GB" dirty="0">
              <a:solidFill>
                <a:srgbClr val="16202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16000" y="6354000"/>
            <a:ext cx="2304000" cy="144000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16202C"/>
                </a:solidFill>
              </a:rPr>
              <a:t>MTS</a:t>
            </a:r>
            <a:endParaRPr lang="en-GB" dirty="0">
              <a:solidFill>
                <a:srgbClr val="16202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9552" y="6354000"/>
            <a:ext cx="576000" cy="144000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16202C"/>
                </a:solidFill>
              </a:rPr>
              <a:t>Page </a:t>
            </a:r>
            <a:fld id="{AA13198A-D2A6-4D79-B2AB-6FDB563266BD}" type="slidenum">
              <a:rPr lang="en-GB">
                <a:solidFill>
                  <a:srgbClr val="16202C"/>
                </a:solidFill>
              </a:rPr>
              <a:pPr/>
              <a:t>‹#›</a:t>
            </a:fld>
            <a:endParaRPr lang="en-GB" dirty="0">
              <a:solidFill>
                <a:srgbClr val="16202C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1871999"/>
            <a:ext cx="6624000" cy="4068000"/>
          </a:xfrm>
        </p:spPr>
        <p:txBody>
          <a:bodyPr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aseline="0"/>
            </a:lvl1pPr>
            <a:lvl2pPr marL="0">
              <a:lnSpc>
                <a:spcPts val="2600"/>
              </a:lnSpc>
              <a:spcBef>
                <a:spcPts val="0"/>
              </a:spcBef>
              <a:defRPr sz="1500" baseline="0">
                <a:solidFill>
                  <a:schemeClr val="tx2"/>
                </a:solidFill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</p:spTree>
    <p:extLst>
      <p:ext uri="{BB962C8B-B14F-4D97-AF65-F5344CB8AC3E}">
        <p14:creationId xmlns:p14="http://schemas.microsoft.com/office/powerpoint/2010/main" val="2317032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4001"/>
            <a:ext cx="6430433" cy="8716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224" y="1721450"/>
            <a:ext cx="7963001" cy="41584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531813" lvl="2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531813" lvl="2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hape 15"/>
          <p:cNvSpPr/>
          <p:nvPr userDrawn="1"/>
        </p:nvSpPr>
        <p:spPr>
          <a:xfrm>
            <a:off x="174625" y="1224000"/>
            <a:ext cx="8789375" cy="21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Shape 18"/>
          <p:cNvPicPr preferRelativeResize="0"/>
          <p:nvPr userDrawn="1"/>
        </p:nvPicPr>
        <p:blipFill rotWithShape="1">
          <a:blip r:embed="rId8">
            <a:alphaModFix/>
          </a:blip>
          <a:srcRect/>
          <a:stretch/>
        </p:blipFill>
        <p:spPr>
          <a:xfrm>
            <a:off x="7056000" y="6156000"/>
            <a:ext cx="1540755" cy="359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3"/>
          <p:cNvSpPr txBox="1">
            <a:spLocks/>
          </p:cNvSpPr>
          <p:nvPr userDrawn="1"/>
        </p:nvSpPr>
        <p:spPr>
          <a:xfrm>
            <a:off x="1672434" y="6308026"/>
            <a:ext cx="2327296" cy="2318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1000" b="1" kern="1200" dirty="0">
                <a:solidFill>
                  <a:srgbClr val="16202C"/>
                </a:solidFill>
                <a:latin typeface="Arial"/>
                <a:ea typeface="Arial"/>
                <a:cs typeface="Arial"/>
              </a:defRPr>
            </a:lvl1pPr>
            <a:lvl2pPr marL="266700" indent="-266700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rgbClr val="1620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1813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lang="en-US" sz="1600" kern="1200" dirty="0">
                <a:solidFill>
                  <a:srgbClr val="1620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1813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31813" indent="-265113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25000"/>
            </a:pPr>
            <a:fld id="{9B6878D8-B02B-2B4F-8383-AFA3E5787B5D}" type="datetime3">
              <a:rPr lang="en-US" b="0" smtClean="0"/>
              <a:pPr>
                <a:buSzPct val="25000"/>
              </a:pPr>
              <a:t>9 February 2017</a:t>
            </a:fld>
            <a:endParaRPr lang="en-US" b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558476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Page </a:t>
            </a:r>
            <a:fld id="{4D42EA9E-67C9-4C87-932C-8F489DA21F6E}" type="slidenum">
              <a:rPr lang="en-GB" sz="1000" b="1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pPr>
                <a:lnSpc>
                  <a:spcPct val="114000"/>
                </a:lnSpc>
                <a:buSzPct val="25000"/>
                <a:buFont typeface="Arial" panose="020B0604020202020204" pitchFamily="34" charset="0"/>
                <a:buNone/>
              </a:pPr>
              <a:t>‹#›</a:t>
            </a:fld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268764" y="6311238"/>
            <a:ext cx="714740" cy="3442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SzPct val="25000"/>
              <a:buFont typeface="Arial" panose="020B0604020202020204" pitchFamily="34" charset="0"/>
              <a:buNone/>
            </a:pPr>
            <a:r>
              <a:rPr lang="en-GB" sz="1000" b="1" dirty="0" smtClean="0">
                <a:solidFill>
                  <a:srgbClr val="16202C"/>
                </a:solidFill>
                <a:latin typeface="Arial"/>
                <a:ea typeface="Arial"/>
                <a:cs typeface="Arial"/>
              </a:rPr>
              <a:t>MTS</a:t>
            </a:r>
            <a:endParaRPr lang="en-GB" sz="1000" b="1" dirty="0">
              <a:solidFill>
                <a:srgbClr val="16202C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2" name="Picture 11" descr="MTS_16_Core_RGB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463" y="693947"/>
            <a:ext cx="1600232" cy="3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0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b="1" kern="1200">
          <a:solidFill>
            <a:srgbClr val="16202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66700" indent="-266700" algn="l" defTabSz="914400" rtl="0" eaLnBrk="1" latinLnBrk="0" hangingPunct="1">
        <a:lnSpc>
          <a:spcPct val="11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rgbClr val="1620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1813" indent="-265113" algn="l" defTabSz="914400" rtl="0" eaLnBrk="1" latinLnBrk="0" hangingPunct="1">
        <a:lnSpc>
          <a:spcPct val="11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–"/>
        <a:defRPr lang="en-US" sz="1600" kern="1200" dirty="0">
          <a:solidFill>
            <a:srgbClr val="1620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1813" indent="-265113" algn="l" defTabSz="914400" rtl="0" eaLnBrk="1" latinLnBrk="0" hangingPunct="1">
        <a:lnSpc>
          <a:spcPct val="11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1813" indent="-265113" algn="l" defTabSz="914400" rtl="0" eaLnBrk="1" latinLnBrk="0" hangingPunct="1">
        <a:lnSpc>
          <a:spcPct val="11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54" userDrawn="1">
          <p15:clr>
            <a:srgbClr val="F26B43"/>
          </p15:clr>
        </p15:guide>
        <p15:guide id="2" pos="408" userDrawn="1">
          <p15:clr>
            <a:srgbClr val="F26B43"/>
          </p15:clr>
        </p15:guide>
        <p15:guide id="3" pos="5403" userDrawn="1">
          <p15:clr>
            <a:srgbClr val="F26B43"/>
          </p15:clr>
        </p15:guide>
        <p15:guide id="4" orient="horz" pos="1210" userDrawn="1">
          <p15:clr>
            <a:srgbClr val="F26B43"/>
          </p15:clr>
        </p15:guide>
        <p15:guide id="5" orient="horz" pos="4076" userDrawn="1">
          <p15:clr>
            <a:srgbClr val="F26B43"/>
          </p15:clr>
        </p15:guide>
        <p15:guide id="6" orient="horz" pos="3813" userDrawn="1">
          <p15:clr>
            <a:srgbClr val="F26B43"/>
          </p15:clr>
        </p15:guide>
        <p15:guide id="7" orient="horz" pos="897" userDrawn="1">
          <p15:clr>
            <a:srgbClr val="F26B43"/>
          </p15:clr>
        </p15:guide>
        <p15:guide id="8" orient="horz" pos="773" userDrawn="1">
          <p15:clr>
            <a:srgbClr val="F26B43"/>
          </p15:clr>
        </p15:guide>
        <p15:guide id="9" orient="horz" pos="2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rmAutofit/>
          </a:bodyPr>
          <a:lstStyle/>
          <a:p>
            <a:r>
              <a:rPr lang="en-GB" sz="2800" dirty="0" smtClean="0"/>
              <a:t>2017 Technology Roadmap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1047831" y="5216663"/>
            <a:ext cx="2139152" cy="710709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16202C">
                    <a:lumMod val="75000"/>
                    <a:lumOff val="25000"/>
                  </a:srgbClr>
                </a:solidFill>
              </a:rPr>
              <a:t>Test:</a:t>
            </a:r>
            <a:r>
              <a:rPr lang="en-GB" sz="1300" dirty="0" smtClean="0">
                <a:solidFill>
                  <a:srgbClr val="16202C">
                    <a:lumMod val="75000"/>
                    <a:lumOff val="25000"/>
                  </a:srgbClr>
                </a:solidFill>
              </a:rPr>
              <a:t> Open </a:t>
            </a:r>
            <a:r>
              <a:rPr lang="en-GB" sz="1300" dirty="0">
                <a:solidFill>
                  <a:srgbClr val="16202C">
                    <a:lumMod val="75000"/>
                    <a:lumOff val="25000"/>
                  </a:srgbClr>
                </a:solidFill>
              </a:rPr>
              <a:t>now</a:t>
            </a:r>
          </a:p>
          <a:p>
            <a:pPr algn="ctr"/>
            <a:r>
              <a:rPr lang="en-GB" sz="1300" b="1" dirty="0" smtClean="0">
                <a:solidFill>
                  <a:srgbClr val="16202C">
                    <a:lumMod val="75000"/>
                    <a:lumOff val="25000"/>
                  </a:srgbClr>
                </a:solidFill>
              </a:rPr>
              <a:t>Production:</a:t>
            </a:r>
            <a:r>
              <a:rPr lang="en-GB" sz="1300" dirty="0" smtClean="0">
                <a:solidFill>
                  <a:srgbClr val="16202C">
                    <a:lumMod val="75000"/>
                    <a:lumOff val="25000"/>
                  </a:srgbClr>
                </a:solidFill>
              </a:rPr>
              <a:t> </a:t>
            </a:r>
            <a:r>
              <a:rPr lang="en-GB" sz="1300" dirty="0">
                <a:solidFill>
                  <a:srgbClr val="16202C">
                    <a:lumMod val="75000"/>
                    <a:lumOff val="25000"/>
                  </a:srgbClr>
                </a:solidFill>
              </a:rPr>
              <a:t>10</a:t>
            </a:r>
            <a:r>
              <a:rPr lang="en-GB" sz="1300" baseline="30000" dirty="0">
                <a:solidFill>
                  <a:srgbClr val="16202C">
                    <a:lumMod val="75000"/>
                    <a:lumOff val="25000"/>
                  </a:srgbClr>
                </a:solidFill>
              </a:rPr>
              <a:t>th</a:t>
            </a:r>
            <a:r>
              <a:rPr lang="en-GB" sz="1300" dirty="0">
                <a:solidFill>
                  <a:srgbClr val="16202C">
                    <a:lumMod val="75000"/>
                    <a:lumOff val="25000"/>
                  </a:srgbClr>
                </a:solidFill>
              </a:rPr>
              <a:t> April 2017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00932" y="5247869"/>
            <a:ext cx="2095204" cy="6361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FFFFFF"/>
                </a:solidFill>
              </a:rPr>
              <a:t>Test:</a:t>
            </a:r>
            <a:r>
              <a:rPr lang="en-GB" sz="1300" dirty="0" smtClean="0">
                <a:solidFill>
                  <a:srgbClr val="FFFFFF"/>
                </a:solidFill>
              </a:rPr>
              <a:t> </a:t>
            </a:r>
            <a:r>
              <a:rPr lang="en-GB" sz="1300" dirty="0">
                <a:solidFill>
                  <a:srgbClr val="FFFFFF"/>
                </a:solidFill>
              </a:rPr>
              <a:t>Jun. 2017</a:t>
            </a:r>
          </a:p>
          <a:p>
            <a:pPr algn="ctr"/>
            <a:r>
              <a:rPr lang="en-GB" sz="1300" b="1" dirty="0" smtClean="0">
                <a:solidFill>
                  <a:srgbClr val="FFFFFF"/>
                </a:solidFill>
              </a:rPr>
              <a:t>Production: </a:t>
            </a:r>
            <a:r>
              <a:rPr lang="en-GB" sz="1300" dirty="0" smtClean="0">
                <a:solidFill>
                  <a:srgbClr val="FFFFFF"/>
                </a:solidFill>
              </a:rPr>
              <a:t>Mid </a:t>
            </a:r>
            <a:r>
              <a:rPr lang="en-GB" sz="1300" dirty="0">
                <a:solidFill>
                  <a:srgbClr val="FFFFFF"/>
                </a:solidFill>
              </a:rPr>
              <a:t>Sep. 2017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60460" y="5247869"/>
            <a:ext cx="2171980" cy="636104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FFFFFF"/>
                </a:solidFill>
              </a:rPr>
              <a:t>Test: </a:t>
            </a:r>
            <a:r>
              <a:rPr lang="en-GB" sz="1300" dirty="0">
                <a:solidFill>
                  <a:srgbClr val="FFFFFF"/>
                </a:solidFill>
              </a:rPr>
              <a:t>Sep. 2017</a:t>
            </a:r>
          </a:p>
          <a:p>
            <a:pPr algn="ctr"/>
            <a:r>
              <a:rPr lang="en-GB" sz="1300" b="1" dirty="0" smtClean="0">
                <a:solidFill>
                  <a:srgbClr val="FFFFFF"/>
                </a:solidFill>
              </a:rPr>
              <a:t>Production: </a:t>
            </a:r>
            <a:r>
              <a:rPr lang="en-GB" sz="1300" dirty="0" smtClean="0">
                <a:solidFill>
                  <a:srgbClr val="FFFFFF"/>
                </a:solidFill>
              </a:rPr>
              <a:t>End </a:t>
            </a:r>
            <a:r>
              <a:rPr lang="en-GB" sz="1300" dirty="0">
                <a:solidFill>
                  <a:srgbClr val="FFFFFF"/>
                </a:solidFill>
              </a:rPr>
              <a:t>Nov. 2017</a:t>
            </a:r>
          </a:p>
        </p:txBody>
      </p:sp>
      <p:cxnSp>
        <p:nvCxnSpPr>
          <p:cNvPr id="26" name="Straight Connector 25"/>
          <p:cNvCxnSpPr>
            <a:endCxn id="19" idx="0"/>
          </p:cNvCxnSpPr>
          <p:nvPr/>
        </p:nvCxnSpPr>
        <p:spPr>
          <a:xfrm>
            <a:off x="2117407" y="4847252"/>
            <a:ext cx="0" cy="369411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1" idx="0"/>
          </p:cNvCxnSpPr>
          <p:nvPr/>
        </p:nvCxnSpPr>
        <p:spPr>
          <a:xfrm>
            <a:off x="4748534" y="4639594"/>
            <a:ext cx="0" cy="6082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2" idx="0"/>
          </p:cNvCxnSpPr>
          <p:nvPr/>
        </p:nvCxnSpPr>
        <p:spPr>
          <a:xfrm>
            <a:off x="7446450" y="4031320"/>
            <a:ext cx="0" cy="1216549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164534" y="1556792"/>
            <a:ext cx="1728000" cy="237626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b="1" dirty="0">
                <a:solidFill>
                  <a:srgbClr val="16202C"/>
                </a:solidFill>
              </a:rPr>
              <a:t>Repo</a:t>
            </a:r>
            <a:endParaRPr lang="en-GB" sz="1200" b="1" dirty="0">
              <a:solidFill>
                <a:srgbClr val="16202C"/>
              </a:solidFill>
            </a:endParaRPr>
          </a:p>
          <a:p>
            <a:pPr algn="ctr"/>
            <a:r>
              <a:rPr lang="en-GB" sz="1200" b="1" dirty="0">
                <a:solidFill>
                  <a:srgbClr val="16202C"/>
                </a:solidFill>
              </a:rPr>
              <a:t>MMF R4.0</a:t>
            </a:r>
          </a:p>
          <a:p>
            <a:pPr algn="ctr"/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>
                <a:solidFill>
                  <a:srgbClr val="16202C"/>
                </a:solidFill>
              </a:rPr>
              <a:t>MiFID II compliance</a:t>
            </a:r>
          </a:p>
          <a:p>
            <a:pPr algn="ctr"/>
            <a:r>
              <a:rPr lang="en-GB" sz="1200" dirty="0" smtClean="0">
                <a:solidFill>
                  <a:srgbClr val="16202C"/>
                </a:solidFill>
              </a:rPr>
              <a:t>+</a:t>
            </a:r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 smtClean="0">
                <a:solidFill>
                  <a:srgbClr val="16202C"/>
                </a:solidFill>
              </a:rPr>
              <a:t>Functional enhancements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852112" y="1556792"/>
            <a:ext cx="1728000" cy="237626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b="1" dirty="0">
                <a:solidFill>
                  <a:srgbClr val="16202C"/>
                </a:solidFill>
              </a:rPr>
              <a:t>Cash</a:t>
            </a:r>
          </a:p>
          <a:p>
            <a:pPr algn="ctr"/>
            <a:r>
              <a:rPr lang="en-GB" sz="1200" b="1" dirty="0">
                <a:solidFill>
                  <a:srgbClr val="16202C"/>
                </a:solidFill>
              </a:rPr>
              <a:t>CMF R11.0</a:t>
            </a:r>
          </a:p>
          <a:p>
            <a:pPr algn="ctr"/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>
                <a:solidFill>
                  <a:srgbClr val="16202C"/>
                </a:solidFill>
              </a:rPr>
              <a:t>MiFID II compliance</a:t>
            </a:r>
          </a:p>
          <a:p>
            <a:pPr algn="ctr"/>
            <a:r>
              <a:rPr lang="en-GB" sz="1200" dirty="0" smtClean="0">
                <a:solidFill>
                  <a:srgbClr val="16202C"/>
                </a:solidFill>
              </a:rPr>
              <a:t>+</a:t>
            </a:r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>
                <a:solidFill>
                  <a:srgbClr val="16202C"/>
                </a:solidFill>
              </a:rPr>
              <a:t>Functional </a:t>
            </a:r>
            <a:r>
              <a:rPr lang="en-GB" sz="1600" dirty="0" smtClean="0">
                <a:solidFill>
                  <a:srgbClr val="16202C"/>
                </a:solidFill>
              </a:rPr>
              <a:t>enhancements</a:t>
            </a:r>
            <a:endParaRPr lang="en-GB" sz="1600" dirty="0">
              <a:solidFill>
                <a:srgbClr val="16202C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588416" y="1556792"/>
            <a:ext cx="1728000" cy="2129846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b="1" dirty="0">
                <a:solidFill>
                  <a:srgbClr val="16202C"/>
                </a:solidFill>
              </a:rPr>
              <a:t>BondVision</a:t>
            </a:r>
          </a:p>
          <a:p>
            <a:pPr algn="ctr"/>
            <a:r>
              <a:rPr lang="en-GB" sz="1200" b="1" dirty="0">
                <a:solidFill>
                  <a:srgbClr val="16202C"/>
                </a:solidFill>
              </a:rPr>
              <a:t>BV R12.0</a:t>
            </a:r>
          </a:p>
          <a:p>
            <a:pPr algn="ctr"/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>
                <a:solidFill>
                  <a:srgbClr val="16202C"/>
                </a:solidFill>
              </a:rPr>
              <a:t>MiFID II compliance</a:t>
            </a:r>
          </a:p>
          <a:p>
            <a:pPr algn="ctr"/>
            <a:r>
              <a:rPr lang="en-GB" sz="1200" dirty="0" smtClean="0">
                <a:solidFill>
                  <a:srgbClr val="16202C"/>
                </a:solidFill>
              </a:rPr>
              <a:t>+</a:t>
            </a:r>
            <a:endParaRPr lang="en-GB" sz="1200" dirty="0">
              <a:solidFill>
                <a:srgbClr val="16202C"/>
              </a:solidFill>
            </a:endParaRPr>
          </a:p>
          <a:p>
            <a:pPr algn="ctr"/>
            <a:r>
              <a:rPr lang="en-GB" sz="1600" dirty="0">
                <a:solidFill>
                  <a:srgbClr val="16202C"/>
                </a:solidFill>
              </a:rPr>
              <a:t>Functional enhancements</a:t>
            </a:r>
          </a:p>
          <a:p>
            <a:pPr algn="ctr"/>
            <a:endParaRPr lang="en-GB" sz="1600" dirty="0">
              <a:solidFill>
                <a:srgbClr val="16202C"/>
              </a:solidFill>
            </a:endParaRPr>
          </a:p>
        </p:txBody>
      </p:sp>
      <p:sp>
        <p:nvSpPr>
          <p:cNvPr id="8" name="Shape 7"/>
          <p:cNvSpPr/>
          <p:nvPr/>
        </p:nvSpPr>
        <p:spPr>
          <a:xfrm rot="20532914" flipV="1">
            <a:off x="1059935" y="3510214"/>
            <a:ext cx="7128472" cy="1703814"/>
          </a:xfrm>
          <a:prstGeom prst="swooshArrow">
            <a:avLst>
              <a:gd name="adj1" fmla="val 16310"/>
              <a:gd name="adj2" fmla="val 3137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Title 3"/>
          <p:cNvSpPr txBox="1">
            <a:spLocks/>
          </p:cNvSpPr>
          <p:nvPr/>
        </p:nvSpPr>
        <p:spPr>
          <a:xfrm>
            <a:off x="1054396" y="5927372"/>
            <a:ext cx="7478044" cy="2399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b="1" kern="1200">
                <a:solidFill>
                  <a:srgbClr val="16202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000" b="0" i="1" dirty="0" smtClean="0"/>
              <a:t>New market protocols are published one month ahead of the release in test.</a:t>
            </a:r>
            <a:endParaRPr lang="en-US" sz="1000" b="0" i="1" dirty="0"/>
          </a:p>
        </p:txBody>
      </p:sp>
    </p:spTree>
    <p:extLst>
      <p:ext uri="{BB962C8B-B14F-4D97-AF65-F5344CB8AC3E}">
        <p14:creationId xmlns:p14="http://schemas.microsoft.com/office/powerpoint/2010/main" val="35175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TS">
      <a:dk1>
        <a:srgbClr val="16202C"/>
      </a:dk1>
      <a:lt1>
        <a:srgbClr val="FFFFFF"/>
      </a:lt1>
      <a:dk2>
        <a:srgbClr val="737980"/>
      </a:dk2>
      <a:lt2>
        <a:srgbClr val="FFFFFF"/>
      </a:lt2>
      <a:accent1>
        <a:srgbClr val="6988AA"/>
      </a:accent1>
      <a:accent2>
        <a:srgbClr val="A6B8CD"/>
      </a:accent2>
      <a:accent3>
        <a:srgbClr val="B5C4D5"/>
      </a:accent3>
      <a:accent4>
        <a:srgbClr val="C3D0DD"/>
      </a:accent4>
      <a:accent5>
        <a:srgbClr val="DAE2EA"/>
      </a:accent5>
      <a:accent6>
        <a:srgbClr val="F3F6F9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2017 Technology Roadmap</vt:lpstr>
    </vt:vector>
  </TitlesOfParts>
  <Company>LSE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 Major Releases in 2017 for MiFID II Compliance</dc:title>
  <dc:creator>Oliver Clark</dc:creator>
  <cp:lastModifiedBy>Myrto Chroniari</cp:lastModifiedBy>
  <cp:revision>8</cp:revision>
  <dcterms:created xsi:type="dcterms:W3CDTF">2017-02-06T11:16:24Z</dcterms:created>
  <dcterms:modified xsi:type="dcterms:W3CDTF">2017-02-09T09:14:55Z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-33455001</vt:i4>
  </property>
  <property fmtid="{D5CDD505-2E9C-101B-9397-08002B2CF9AE}" pid="3" name="_NewReviewCycle">
    <vt:lpwstr/>
  </property>
  <property fmtid="{D5CDD505-2E9C-101B-9397-08002B2CF9AE}" pid="4" name="_EmailSubject">
    <vt:lpwstr>Copy for MiFID section of Website</vt:lpwstr>
  </property>
  <property fmtid="{D5CDD505-2E9C-101B-9397-08002B2CF9AE}" pid="5" name="_AuthorEmail">
    <vt:lpwstr>Pooja.Arya@mtsmarkets.com</vt:lpwstr>
  </property>
  <property fmtid="{D5CDD505-2E9C-101B-9397-08002B2CF9AE}" pid="6" name="_AuthorEmailDisplayName">
    <vt:lpwstr>Arya, Pooja</vt:lpwstr>
  </property>
</Properties>
</file>